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9672E-F55F-40DB-91AD-F917DAD24609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EC936-6C6A-474D-AE22-1C23B3DA3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748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07914-446B-46D1-B26E-FD33BD6F027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4F322-100C-49A9-8887-9E3D6A305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695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A882-BF06-48DE-8108-95B7F1041518}" type="datetime1">
              <a:rPr lang="ru-RU" smtClean="0"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229-1FC0-4B74-9B7F-4E6A3034990B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1A22-CBB1-4A8E-B2E3-8FAEBF36AB9E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E12A-5D60-429B-935E-6D688EB7A354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4868-59D8-400E-A23A-ED76DAB5BC71}" type="datetime1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CDB-4B6A-4864-828E-2315FE93FBCC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9EC2-E1FB-4FF1-9CF2-32C7270D9739}" type="datetime1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453A-0667-4D44-BEAE-C0EF1BB5728B}" type="datetime1">
              <a:rPr lang="ru-RU" smtClean="0"/>
              <a:t>16.03.2015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7B66-760A-4B5E-A771-95F9C7E4B751}" type="datetime1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E750-911B-43CF-87A4-0A24AA56DDF2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B9F60A-9685-4911-BAE7-05834231841B}" type="datetime1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7C8A44-9238-425C-AFF5-5C5A01DBBC2D}" type="datetime1">
              <a:rPr lang="ru-RU" smtClean="0"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sm.2005@bk.ru" TargetMode="External"/><Relationship Id="rId2" Type="http://schemas.openxmlformats.org/officeDocument/2006/relationships/hyperlink" Target="http://www.al-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6624064" cy="352839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Техническое решение по установке Забора</a:t>
            </a:r>
            <a:b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из треугольной трубы 60*60*1,5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рыночной ситуации</a:t>
            </a:r>
          </a:p>
          <a:p>
            <a:r>
              <a:rPr lang="ru-RU" dirty="0" smtClean="0"/>
              <a:t>Инновационная разработка </a:t>
            </a:r>
          </a:p>
          <a:p>
            <a:r>
              <a:rPr lang="ru-RU" dirty="0" smtClean="0"/>
              <a:t>Выгоды</a:t>
            </a:r>
          </a:p>
          <a:p>
            <a:r>
              <a:rPr lang="ru-RU" dirty="0" smtClean="0"/>
              <a:t>Привилегии при монтаже конструкции</a:t>
            </a:r>
          </a:p>
          <a:p>
            <a:r>
              <a:rPr lang="ru-RU" dirty="0" smtClean="0"/>
              <a:t>Контакты для обращений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50" dirty="0" smtClean="0"/>
              <a:t>ООО "</a:t>
            </a:r>
            <a:r>
              <a:rPr lang="ru-RU" sz="1050" dirty="0" err="1" smtClean="0"/>
              <a:t>МеталлСтройМаркет</a:t>
            </a:r>
            <a:r>
              <a:rPr lang="ru-RU" sz="1050" dirty="0" smtClean="0"/>
              <a:t>" 8-495-916-63-86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3128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рыночной ситуации.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5770984" cy="4896544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uk-UA" dirty="0" err="1" smtClean="0"/>
              <a:t>Проведя</a:t>
            </a:r>
            <a:r>
              <a:rPr lang="uk-UA" dirty="0" smtClean="0"/>
              <a:t> </a:t>
            </a:r>
            <a:r>
              <a:rPr lang="uk-UA" dirty="0" err="1" smtClean="0"/>
              <a:t>анализ</a:t>
            </a:r>
            <a:r>
              <a:rPr lang="uk-UA" dirty="0" smtClean="0"/>
              <a:t> </a:t>
            </a:r>
            <a:r>
              <a:rPr lang="uk-UA" dirty="0" err="1" smtClean="0"/>
              <a:t>рынка</a:t>
            </a:r>
            <a:r>
              <a:rPr lang="uk-UA" dirty="0" smtClean="0"/>
              <a:t>, </a:t>
            </a:r>
            <a:r>
              <a:rPr lang="uk-UA" dirty="0" err="1" smtClean="0"/>
              <a:t>мы</a:t>
            </a:r>
            <a:r>
              <a:rPr lang="uk-UA" dirty="0" smtClean="0"/>
              <a:t> </a:t>
            </a:r>
            <a:r>
              <a:rPr lang="uk-UA" dirty="0" err="1" smtClean="0"/>
              <a:t>увидели</a:t>
            </a:r>
            <a:r>
              <a:rPr lang="uk-UA" dirty="0" smtClean="0"/>
              <a:t>, </a:t>
            </a:r>
            <a:r>
              <a:rPr lang="uk-UA" dirty="0" smtClean="0"/>
              <a:t>что на данный момент для возведения ограждений на территории, </a:t>
            </a:r>
            <a:r>
              <a:rPr lang="uk-UA" dirty="0" err="1" smtClean="0"/>
              <a:t>используется</a:t>
            </a:r>
            <a:r>
              <a:rPr lang="uk-UA" dirty="0" smtClean="0"/>
              <a:t> </a:t>
            </a:r>
            <a:r>
              <a:rPr lang="uk-UA" dirty="0" err="1" smtClean="0"/>
              <a:t>следующий</a:t>
            </a:r>
            <a:r>
              <a:rPr lang="uk-UA" dirty="0" smtClean="0"/>
              <a:t> перечень </a:t>
            </a:r>
            <a:r>
              <a:rPr lang="uk-UA" dirty="0" err="1" smtClean="0"/>
              <a:t>комплектующих</a:t>
            </a:r>
            <a:r>
              <a:rPr lang="uk-UA" dirty="0" smtClean="0"/>
              <a:t>: </a:t>
            </a: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b="1" dirty="0"/>
              <a:t>	</a:t>
            </a:r>
            <a:r>
              <a:rPr lang="uk-UA" b="1" dirty="0" smtClean="0"/>
              <a:t>- </a:t>
            </a:r>
            <a:r>
              <a:rPr lang="uk-UA" b="1" u="sng" dirty="0" err="1"/>
              <a:t>К</a:t>
            </a:r>
            <a:r>
              <a:rPr lang="uk-UA" b="1" u="sng" dirty="0" err="1" smtClean="0"/>
              <a:t>вадратная</a:t>
            </a:r>
            <a:r>
              <a:rPr lang="uk-UA" b="1" u="sng" dirty="0" smtClean="0"/>
              <a:t> труба 60х60х2х3000мм;</a:t>
            </a:r>
            <a:endParaRPr lang="uk-UA" dirty="0" smtClean="0"/>
          </a:p>
          <a:p>
            <a:pPr marL="36576" indent="0">
              <a:buNone/>
            </a:pPr>
            <a:r>
              <a:rPr lang="uk-UA" b="1" dirty="0" smtClean="0"/>
              <a:t>	- </a:t>
            </a:r>
            <a:r>
              <a:rPr lang="uk-UA" b="1" u="sng" dirty="0" smtClean="0"/>
              <a:t>Лага </a:t>
            </a:r>
            <a:r>
              <a:rPr lang="uk-UA" b="1" u="sng" dirty="0" err="1" smtClean="0"/>
              <a:t>из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профильной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трубы</a:t>
            </a:r>
            <a:r>
              <a:rPr lang="uk-UA" b="1" u="sng" dirty="0" smtClean="0"/>
              <a:t> 40х20х1,5х2500мм; </a:t>
            </a:r>
          </a:p>
          <a:p>
            <a:pPr marL="36576" indent="0">
              <a:buNone/>
            </a:pPr>
            <a:r>
              <a:rPr lang="uk-UA" b="1" dirty="0"/>
              <a:t>	</a:t>
            </a:r>
            <a:r>
              <a:rPr lang="uk-UA" b="1" dirty="0" smtClean="0"/>
              <a:t>- </a:t>
            </a:r>
            <a:r>
              <a:rPr lang="uk-UA" b="1" u="sng" dirty="0" err="1" smtClean="0"/>
              <a:t>крепление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металлическое</a:t>
            </a:r>
            <a:r>
              <a:rPr lang="uk-UA" b="1" u="sng" dirty="0" smtClean="0"/>
              <a:t> для лаг;</a:t>
            </a:r>
          </a:p>
          <a:p>
            <a:pPr marL="36576" indent="0">
              <a:buNone/>
            </a:pPr>
            <a:endParaRPr lang="uk-UA" b="1" u="sng" dirty="0" smtClean="0"/>
          </a:p>
          <a:p>
            <a:pPr marL="36576" indent="0">
              <a:buNone/>
            </a:pPr>
            <a:r>
              <a:rPr lang="uk-UA" dirty="0" err="1" smtClean="0"/>
              <a:t>Вес</a:t>
            </a:r>
            <a:r>
              <a:rPr lang="uk-UA" dirty="0" smtClean="0"/>
              <a:t> </a:t>
            </a:r>
            <a:r>
              <a:rPr lang="uk-UA" dirty="0" err="1" smtClean="0"/>
              <a:t>трубы</a:t>
            </a:r>
            <a:r>
              <a:rPr lang="uk-UA" dirty="0" smtClean="0"/>
              <a:t> 60х60х2х3000мм </a:t>
            </a:r>
            <a:r>
              <a:rPr lang="uk-UA" dirty="0" err="1" smtClean="0"/>
              <a:t>составляет</a:t>
            </a:r>
            <a:r>
              <a:rPr lang="uk-UA" dirty="0" smtClean="0"/>
              <a:t> </a:t>
            </a:r>
            <a:r>
              <a:rPr lang="uk-UA" b="1" dirty="0" smtClean="0"/>
              <a:t>11кг.</a:t>
            </a: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 smtClean="0"/>
              <a:t>Средняя </a:t>
            </a:r>
            <a:r>
              <a:rPr lang="uk-UA" b="1" u="sng" dirty="0" err="1" smtClean="0"/>
              <a:t>стоимость</a:t>
            </a:r>
            <a:r>
              <a:rPr lang="uk-UA" b="1" u="sng" dirty="0" smtClean="0"/>
              <a:t> 1ой </a:t>
            </a:r>
            <a:r>
              <a:rPr lang="uk-UA" b="1" u="sng" dirty="0" err="1" smtClean="0"/>
              <a:t>секции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длинной</a:t>
            </a:r>
            <a:r>
              <a:rPr lang="uk-UA" b="1" u="sng" dirty="0" smtClean="0"/>
              <a:t> 2,5м </a:t>
            </a:r>
            <a:r>
              <a:rPr lang="uk-UA" b="1" u="sng" dirty="0" err="1" smtClean="0"/>
              <a:t>со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следующими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комплектующими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равна</a:t>
            </a:r>
            <a:r>
              <a:rPr lang="uk-UA" b="1" u="sng" dirty="0" smtClean="0"/>
              <a:t>: </a:t>
            </a:r>
          </a:p>
          <a:p>
            <a:pPr marL="36576" indent="0">
              <a:buNone/>
            </a:pPr>
            <a:r>
              <a:rPr lang="uk-UA" b="1" dirty="0"/>
              <a:t>	</a:t>
            </a:r>
            <a:r>
              <a:rPr lang="uk-UA" b="1" dirty="0" smtClean="0"/>
              <a:t>- </a:t>
            </a:r>
            <a:r>
              <a:rPr lang="uk-UA" b="1" u="sng" dirty="0" err="1"/>
              <a:t>Квадратная</a:t>
            </a:r>
            <a:r>
              <a:rPr lang="uk-UA" b="1" u="sng" dirty="0"/>
              <a:t> труба </a:t>
            </a:r>
            <a:r>
              <a:rPr lang="uk-UA" b="1" u="sng" dirty="0" smtClean="0"/>
              <a:t>60х60х2х3000мм-2шт</a:t>
            </a:r>
            <a:endParaRPr lang="uk-UA" dirty="0"/>
          </a:p>
          <a:p>
            <a:pPr marL="36576" indent="0">
              <a:buNone/>
            </a:pPr>
            <a:r>
              <a:rPr lang="uk-UA" b="1" dirty="0"/>
              <a:t>	- </a:t>
            </a:r>
            <a:r>
              <a:rPr lang="uk-UA" b="1" u="sng" dirty="0"/>
              <a:t>Лага </a:t>
            </a:r>
            <a:r>
              <a:rPr lang="uk-UA" b="1" u="sng" dirty="0" err="1"/>
              <a:t>из</a:t>
            </a:r>
            <a:r>
              <a:rPr lang="uk-UA" b="1" u="sng" dirty="0"/>
              <a:t> </a:t>
            </a:r>
            <a:r>
              <a:rPr lang="uk-UA" b="1" u="sng" dirty="0" err="1"/>
              <a:t>профильной</a:t>
            </a:r>
            <a:r>
              <a:rPr lang="uk-UA" b="1" u="sng" dirty="0"/>
              <a:t> </a:t>
            </a:r>
            <a:r>
              <a:rPr lang="uk-UA" b="1" u="sng" dirty="0" err="1"/>
              <a:t>трубы</a:t>
            </a:r>
            <a:r>
              <a:rPr lang="uk-UA" b="1" u="sng" dirty="0"/>
              <a:t> </a:t>
            </a:r>
            <a:r>
              <a:rPr lang="uk-UA" b="1" u="sng" dirty="0" smtClean="0"/>
              <a:t>40х20х1,5х2500мм-2шт</a:t>
            </a:r>
            <a:r>
              <a:rPr lang="uk-UA" b="1" dirty="0"/>
              <a:t>	- </a:t>
            </a:r>
            <a:r>
              <a:rPr lang="uk-UA" b="1" u="sng" dirty="0" err="1"/>
              <a:t>крепление</a:t>
            </a:r>
            <a:r>
              <a:rPr lang="uk-UA" b="1" u="sng" dirty="0"/>
              <a:t> </a:t>
            </a:r>
            <a:r>
              <a:rPr lang="uk-UA" b="1" u="sng" dirty="0" err="1"/>
              <a:t>металлическое</a:t>
            </a:r>
            <a:r>
              <a:rPr lang="uk-UA" b="1" u="sng" dirty="0"/>
              <a:t> для </a:t>
            </a:r>
            <a:r>
              <a:rPr lang="uk-UA" b="1" u="sng" dirty="0" smtClean="0"/>
              <a:t>лаг-4шт</a:t>
            </a:r>
            <a:endParaRPr lang="uk-UA" b="1" u="sng" dirty="0"/>
          </a:p>
          <a:p>
            <a:pPr marL="36576" indent="0">
              <a:buNone/>
            </a:pPr>
            <a:r>
              <a:rPr lang="uk-UA" dirty="0" err="1" smtClean="0"/>
              <a:t>Составляет</a:t>
            </a:r>
            <a:r>
              <a:rPr lang="uk-UA" dirty="0" smtClean="0"/>
              <a:t>  </a:t>
            </a:r>
            <a:r>
              <a:rPr lang="uk-UA" b="1" u="sng" dirty="0" smtClean="0"/>
              <a:t>1820 руб </a:t>
            </a:r>
            <a:r>
              <a:rPr lang="uk-UA" b="1" dirty="0" smtClean="0"/>
              <a:t> </a:t>
            </a:r>
            <a:r>
              <a:rPr lang="uk-UA" b="1" u="sng" dirty="0" smtClean="0"/>
              <a:t>за 1 </a:t>
            </a:r>
            <a:r>
              <a:rPr lang="uk-UA" b="1" u="sng" dirty="0" err="1" smtClean="0"/>
              <a:t>секцию</a:t>
            </a:r>
            <a:r>
              <a:rPr lang="uk-UA" b="1" u="sng" dirty="0" smtClean="0"/>
              <a:t> </a:t>
            </a:r>
            <a:r>
              <a:rPr lang="uk-UA" b="1" u="sng" dirty="0" err="1" smtClean="0"/>
              <a:t>длиной</a:t>
            </a:r>
            <a:r>
              <a:rPr lang="uk-UA" b="1" u="sng" dirty="0" smtClean="0"/>
              <a:t> 2500мм </a:t>
            </a:r>
            <a:r>
              <a:rPr lang="uk-UA" dirty="0" smtClean="0"/>
              <a:t>каркаса </a:t>
            </a:r>
            <a:r>
              <a:rPr lang="uk-UA" dirty="0" err="1" smtClean="0"/>
              <a:t>ограждения</a:t>
            </a:r>
            <a:r>
              <a:rPr lang="uk-UA" dirty="0" smtClean="0"/>
              <a:t>. </a:t>
            </a: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 smtClean="0"/>
              <a:t>Стоимость расчитана исключительно на каркас для забора (столбики, лаги и крепления для лаг). </a:t>
            </a:r>
          </a:p>
          <a:p>
            <a:pPr marL="36576" indent="0">
              <a:buNone/>
            </a:pPr>
            <a:endParaRPr lang="uk-UA" dirty="0" smtClean="0"/>
          </a:p>
          <a:p>
            <a:pPr marL="36576" indent="0">
              <a:buNone/>
            </a:pPr>
            <a:r>
              <a:rPr lang="uk-UA" dirty="0" err="1" smtClean="0"/>
              <a:t>Следовательно</a:t>
            </a:r>
            <a:r>
              <a:rPr lang="uk-UA" dirty="0" smtClean="0"/>
              <a:t>, для того чтобы огородить территорию порядка </a:t>
            </a:r>
            <a:r>
              <a:rPr lang="uk-UA" b="1" u="sng" dirty="0" smtClean="0"/>
              <a:t>400м/пог</a:t>
            </a:r>
            <a:r>
              <a:rPr lang="uk-UA" dirty="0" smtClean="0"/>
              <a:t> ориентировочная стоимость каркаса ограждения составит:   </a:t>
            </a:r>
            <a:r>
              <a:rPr lang="uk-UA" b="1" u="sng" dirty="0" smtClean="0"/>
              <a:t>291 200 руб</a:t>
            </a:r>
          </a:p>
          <a:p>
            <a:pPr marL="36576" indent="0"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2053" name="Picture 5" descr="H:\Кронштейны\проекты\Заборы из треугольной трубы 60х60х1,5\Для КП\Труба 60х60х2м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85639">
            <a:off x="5611850" y="2111552"/>
            <a:ext cx="4411196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ООО "</a:t>
            </a:r>
            <a:r>
              <a:rPr lang="ru-RU" dirty="0" err="1" smtClean="0"/>
              <a:t>МеталлСтройМаркет</a:t>
            </a:r>
            <a:r>
              <a:rPr lang="ru-RU" dirty="0" smtClean="0"/>
              <a:t>" 8-495-916-63-86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1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Инновационная разработка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5915000" cy="4959573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uk-UA" dirty="0"/>
              <a:t> </a:t>
            </a:r>
            <a:endParaRPr lang="uk-UA" dirty="0" smtClean="0"/>
          </a:p>
          <a:p>
            <a:pPr marL="36576" indent="0">
              <a:buNone/>
            </a:pPr>
            <a:r>
              <a:rPr lang="ru-RU" dirty="0" smtClean="0"/>
              <a:t>Хотим предложить Вам </a:t>
            </a:r>
            <a:r>
              <a:rPr lang="ru-RU" dirty="0" smtClean="0"/>
              <a:t>инновационную </a:t>
            </a:r>
            <a:r>
              <a:rPr lang="ru-RU" dirty="0"/>
              <a:t>разработку которая </a:t>
            </a:r>
            <a:r>
              <a:rPr lang="ru-RU" b="1" dirty="0" smtClean="0"/>
              <a:t>позволит</a:t>
            </a:r>
            <a:r>
              <a:rPr lang="ru-RU" dirty="0" smtClean="0"/>
              <a:t> </a:t>
            </a:r>
            <a:r>
              <a:rPr lang="ru-RU" b="1" u="sng" dirty="0"/>
              <a:t>сократить Ваши затраты </a:t>
            </a:r>
            <a:r>
              <a:rPr lang="ru-RU" dirty="0"/>
              <a:t>на огораживание определенной территории. </a:t>
            </a: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/>
              <a:t>Наша компания предлагает Вам рассмотреть </a:t>
            </a:r>
            <a:r>
              <a:rPr lang="ru-RU" dirty="0" smtClean="0"/>
              <a:t>возведение </a:t>
            </a:r>
            <a:r>
              <a:rPr lang="ru-RU" dirty="0"/>
              <a:t>забора с </a:t>
            </a:r>
            <a:r>
              <a:rPr lang="ru-RU" dirty="0" smtClean="0"/>
              <a:t>использованием </a:t>
            </a:r>
            <a:r>
              <a:rPr lang="uk-UA" b="1" u="sng" dirty="0"/>
              <a:t>ТРЕУГОЛЬНОЙ</a:t>
            </a:r>
            <a:r>
              <a:rPr lang="uk-UA" dirty="0"/>
              <a:t> труб</a:t>
            </a:r>
            <a:r>
              <a:rPr lang="ru-RU" dirty="0"/>
              <a:t>ы</a:t>
            </a:r>
            <a:r>
              <a:rPr lang="uk-UA" dirty="0"/>
              <a:t> с </a:t>
            </a:r>
            <a:r>
              <a:rPr lang="uk-UA" dirty="0" err="1"/>
              <a:t>размерами</a:t>
            </a:r>
            <a:r>
              <a:rPr lang="uk-UA" dirty="0"/>
              <a:t> </a:t>
            </a:r>
            <a:r>
              <a:rPr lang="uk-UA" b="1" u="sng" dirty="0" smtClean="0"/>
              <a:t>60х60х1,5х3000мм</a:t>
            </a:r>
            <a:r>
              <a:rPr lang="uk-UA" b="1" dirty="0"/>
              <a:t>.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dirty="0" smtClean="0"/>
              <a:t>Данная труба имеет в своем основании наиболее устойчивую фигуру, треугольник, </a:t>
            </a:r>
            <a:r>
              <a:rPr lang="ru-RU" dirty="0" smtClean="0"/>
              <a:t>данный </a:t>
            </a:r>
            <a:r>
              <a:rPr lang="ru-RU" dirty="0" smtClean="0"/>
              <a:t>столб способен </a:t>
            </a:r>
            <a:r>
              <a:rPr lang="ru-RU" b="1" u="sng" dirty="0" smtClean="0"/>
              <a:t>нести </a:t>
            </a:r>
            <a:r>
              <a:rPr lang="ru-RU" b="1" u="sng" dirty="0" smtClean="0"/>
              <a:t>равнозначные нагрузки</a:t>
            </a:r>
            <a:r>
              <a:rPr lang="ru-RU" dirty="0" smtClean="0"/>
              <a:t> при своем малом весе.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 smtClean="0"/>
              <a:t>Вес </a:t>
            </a:r>
            <a:r>
              <a:rPr lang="ru-RU" b="1" u="sng" dirty="0" smtClean="0"/>
              <a:t>1го метра </a:t>
            </a:r>
            <a:r>
              <a:rPr lang="ru-RU" dirty="0" smtClean="0"/>
              <a:t>треугольной трубы с размерами </a:t>
            </a:r>
            <a:r>
              <a:rPr lang="ru-RU" b="1" u="sng" dirty="0" smtClean="0"/>
              <a:t>60х60х1,5х3000мм</a:t>
            </a:r>
            <a:r>
              <a:rPr lang="ru-RU" dirty="0" smtClean="0"/>
              <a:t> составляет </a:t>
            </a:r>
            <a:r>
              <a:rPr lang="ru-RU" b="1" u="sng" dirty="0" smtClean="0"/>
              <a:t>5,7-5,8кг</a:t>
            </a:r>
            <a:r>
              <a:rPr lang="ru-RU" dirty="0" smtClean="0"/>
              <a:t>.  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b="1" u="sng" dirty="0" smtClean="0"/>
              <a:t>ЭКОНОМИЯ </a:t>
            </a:r>
            <a:r>
              <a:rPr lang="ru-RU" dirty="0" smtClean="0"/>
              <a:t>на огораживание территории 400м/</a:t>
            </a:r>
            <a:r>
              <a:rPr lang="ru-RU" dirty="0" err="1" smtClean="0"/>
              <a:t>пог</a:t>
            </a:r>
            <a:r>
              <a:rPr lang="ru-RU" dirty="0" smtClean="0"/>
              <a:t> составляет порядка  </a:t>
            </a:r>
            <a:r>
              <a:rPr lang="ru-RU" sz="3800" b="1" u="sng" dirty="0" smtClean="0"/>
              <a:t>35-40%</a:t>
            </a:r>
            <a:r>
              <a:rPr lang="ru-RU" dirty="0" smtClean="0"/>
              <a:t>  что соответствует  </a:t>
            </a:r>
          </a:p>
          <a:p>
            <a:pPr marL="36576" indent="0">
              <a:buNone/>
            </a:pPr>
            <a:r>
              <a:rPr lang="ru-RU" sz="3800" b="1" u="sng" dirty="0" smtClean="0"/>
              <a:t>109 000 </a:t>
            </a:r>
            <a:r>
              <a:rPr lang="ru-RU" sz="3800" b="1" u="sng" dirty="0" err="1" smtClean="0"/>
              <a:t>руб</a:t>
            </a:r>
            <a:r>
              <a:rPr lang="ru-RU" sz="3800" b="1" u="sng" dirty="0" smtClean="0"/>
              <a:t> </a:t>
            </a:r>
            <a:r>
              <a:rPr lang="ru-RU" dirty="0" smtClean="0"/>
              <a:t>экономии на каркасе ограждения. </a:t>
            </a:r>
            <a:endParaRPr lang="ru-RU" dirty="0"/>
          </a:p>
        </p:txBody>
      </p:sp>
      <p:pic>
        <p:nvPicPr>
          <p:cNvPr id="3074" name="Picture 2" descr="H:\Кронштейны\проекты\Заборы из треугольной трубы 60х60х1,5\Для КП\Забор\Столб с крышкой и держателем ЛА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52736"/>
            <a:ext cx="2486025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Привилегии при монтаже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859216" cy="12961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dirty="0" smtClean="0"/>
              <a:t>Помимо того что инновационная разработка системы ограждения с использованием треугольной трубы несет не только экономический эффект, но и дает </a:t>
            </a:r>
            <a:r>
              <a:rPr lang="ru-RU" u="sng" dirty="0" smtClean="0"/>
              <a:t>положительные стороны семейному бюджету,</a:t>
            </a:r>
            <a:r>
              <a:rPr lang="ru-RU" dirty="0" smtClean="0"/>
              <a:t> она так же дает возможность использовать массу привилегий при монтаже: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2783353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Держатель для лаг является уникальным кронштейном что позволяет конструкции приобрести прочность и высокие несущие способности при сборке забора.</a:t>
            </a:r>
          </a:p>
          <a:p>
            <a:r>
              <a:rPr lang="ru-RU" dirty="0" smtClean="0"/>
              <a:t>Способ монтажа данного кронштейна достаточно прост. При помощи </a:t>
            </a:r>
            <a:r>
              <a:rPr lang="ru-RU" dirty="0" err="1" smtClean="0"/>
              <a:t>саморезов</a:t>
            </a:r>
            <a:r>
              <a:rPr lang="ru-RU" dirty="0" smtClean="0"/>
              <a:t> на месте монтажа данный кронштейн закрепляется на треугольной трубе.</a:t>
            </a:r>
            <a:endParaRPr lang="ru-RU" dirty="0"/>
          </a:p>
        </p:txBody>
      </p:sp>
      <p:pic>
        <p:nvPicPr>
          <p:cNvPr id="4100" name="Picture 4" descr="H:\Кронштейны\проекты\Заборы из треугольной трубы 60х60х1,5\Для КП\Забор\Держатель ЛАГ с саморезам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3353"/>
            <a:ext cx="1462353" cy="165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:\Кронштейны\проекты\Заборы из треугольной трубы 60х60х1,5\Для КП\Забор\Крепление для сетки Рабицы с саморезо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015" y="4317451"/>
            <a:ext cx="860425" cy="201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472514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Учитывая конструкционные особенности мы так же предлагаем Вам в случае монтажа забора из сетки использовать накладку для её крепления. Крепится так же </a:t>
            </a:r>
            <a:r>
              <a:rPr lang="ru-RU" dirty="0" err="1" smtClean="0"/>
              <a:t>саморезами</a:t>
            </a:r>
            <a:r>
              <a:rPr lang="ru-RU" dirty="0" smtClean="0"/>
              <a:t> к торцевой стороне треугольного столба.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Привилегии при монтаже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68760"/>
            <a:ext cx="5385760" cy="4857403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dirty="0" smtClean="0"/>
              <a:t>Треугольный столб будет комплектоваться пластиковой крышкой, что предотвратит конструкцию от попадания влаги внутрь и продлит срок службы. 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dirty="0" smtClean="0"/>
              <a:t>В свою очередь столб будет снабжен пропилами в нижней его части, что позволит потребителю, при монтаже ограждения на месте, отогнуть нижние кромки столба и таким образом сформировать «пятку» конструкции.</a:t>
            </a:r>
            <a:endParaRPr lang="ru-RU" dirty="0"/>
          </a:p>
        </p:txBody>
      </p:sp>
      <p:pic>
        <p:nvPicPr>
          <p:cNvPr id="5122" name="Picture 2" descr="H:\Кронштейны\проекты\Заборы из треугольной трубы 60х60х1,5\Для КП\Забор\Пятка на столб + стрел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488" y="2924944"/>
            <a:ext cx="1389093" cy="359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:\Кронштейны\проекты\Заборы из треугольной трубы 60х60х1,5\Для КП\Забор\Столб с крышкой и держателем ЛАГ с саморезам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171722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1263936" y="1556792"/>
            <a:ext cx="1003808" cy="282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092280" y="558924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Привилегии при монтаже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381074"/>
            <a:ext cx="4752528" cy="4768851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ru-RU" dirty="0" smtClean="0"/>
              <a:t>За счет особенностей крепления лаг к столбам образуется сплошная, одноуровневая, поверхность для дальнейшего крепления </a:t>
            </a:r>
            <a:r>
              <a:rPr lang="ru-RU" dirty="0" err="1" smtClean="0"/>
              <a:t>профнастила</a:t>
            </a:r>
            <a:r>
              <a:rPr lang="ru-RU" dirty="0" smtClean="0"/>
              <a:t>, сетки-</a:t>
            </a:r>
            <a:r>
              <a:rPr lang="ru-RU" dirty="0" err="1" smtClean="0"/>
              <a:t>рабицы</a:t>
            </a:r>
            <a:r>
              <a:rPr lang="ru-RU" dirty="0" smtClean="0"/>
              <a:t>, и прочих ограждающих элементов. 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 smtClean="0"/>
              <a:t>Данные преимущества позволяют монтировать конструкцию не только нанимая бригаду квалифицированных работников но и непосредственно своими руками.  </a:t>
            </a:r>
            <a:endParaRPr lang="ru-RU" dirty="0"/>
          </a:p>
        </p:txBody>
      </p:sp>
      <p:pic>
        <p:nvPicPr>
          <p:cNvPr id="6146" name="Picture 2" descr="H:\Кронштейны\проекты\Заборы из треугольной трубы 60х60х1,5\Для КП\Забор\Крепление Лаг к забор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9" y="1340768"/>
            <a:ext cx="273615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:\Кронштейны\проекты\Заборы из треугольной трубы 60х60х1,5\Для КП\Забор\Рама забора с лагам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736304" cy="264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 для заявок.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ru-RU" dirty="0" smtClean="0"/>
              <a:t>Подводя итоги данной, инновационной разработки, мы с Вами видим, что использование ограждающего каркаса из треугольных столбов дает не только ряд преимуществ при монтаже конструкции, но так же и экономический эффект который позволит Вам </a:t>
            </a:r>
          </a:p>
          <a:p>
            <a:pPr marL="36576" indent="0">
              <a:buNone/>
            </a:pPr>
            <a:r>
              <a:rPr lang="ru-RU" b="1" u="sng" dirty="0" smtClean="0"/>
              <a:t>сохранить порядка 30-40%</a:t>
            </a:r>
            <a:r>
              <a:rPr lang="ru-RU" dirty="0" smtClean="0"/>
              <a:t> </a:t>
            </a:r>
          </a:p>
          <a:p>
            <a:pPr marL="36576" indent="0">
              <a:buNone/>
            </a:pPr>
            <a:r>
              <a:rPr lang="ru-RU" dirty="0" smtClean="0"/>
              <a:t>вашего бюджета. 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 smtClean="0"/>
              <a:t>Просим Вас в случае Вашей заинтересованности направлять Ваши заявки по следующим контактам: </a:t>
            </a:r>
          </a:p>
          <a:p>
            <a:pPr marL="36576" indent="0">
              <a:buNone/>
            </a:pPr>
            <a:endParaRPr lang="ru-RU" dirty="0"/>
          </a:p>
          <a:p>
            <a:pPr marL="36576" indent="0" algn="r">
              <a:buNone/>
            </a:pPr>
            <a:r>
              <a:rPr lang="ru-RU" sz="3300" b="1" dirty="0" smtClean="0"/>
              <a:t>ООО «</a:t>
            </a:r>
            <a:r>
              <a:rPr lang="ru-RU" sz="3300" b="1" dirty="0" err="1" smtClean="0"/>
              <a:t>МеталлСтройМаркет</a:t>
            </a:r>
            <a:r>
              <a:rPr lang="ru-RU" sz="3300" b="1" dirty="0" smtClean="0"/>
              <a:t>» </a:t>
            </a:r>
          </a:p>
          <a:p>
            <a:pPr marL="36576" indent="0" algn="r">
              <a:buNone/>
            </a:pPr>
            <a:r>
              <a:rPr lang="ru-RU" b="1" dirty="0" smtClean="0"/>
              <a:t>8-495-916-63-86</a:t>
            </a:r>
          </a:p>
          <a:p>
            <a:pPr marL="36576" indent="0" algn="r">
              <a:buNone/>
            </a:pPr>
            <a:r>
              <a:rPr lang="uk-UA" dirty="0" smtClean="0"/>
              <a:t>Сайт: </a:t>
            </a:r>
            <a:r>
              <a:rPr lang="en-US" u="sng" dirty="0" smtClean="0">
                <a:hlinkClick r:id="rId2"/>
              </a:rPr>
              <a:t>www</a:t>
            </a:r>
            <a:r>
              <a:rPr lang="en-US" u="sng" dirty="0">
                <a:hlinkClick r:id="rId2"/>
              </a:rPr>
              <a:t>. </a:t>
            </a:r>
            <a:r>
              <a:rPr lang="en-US" u="sng" dirty="0" smtClean="0">
                <a:hlinkClick r:id="rId2"/>
              </a:rPr>
              <a:t>msm2005.ru</a:t>
            </a:r>
            <a:endParaRPr lang="uk-UA" u="sng" dirty="0" smtClean="0"/>
          </a:p>
          <a:p>
            <a:pPr marL="36576" indent="0" algn="r">
              <a:buNone/>
            </a:pPr>
            <a:r>
              <a:rPr lang="en-US" dirty="0" smtClean="0"/>
              <a:t>E-mail</a:t>
            </a:r>
            <a:r>
              <a:rPr lang="uk-UA" dirty="0" smtClean="0"/>
              <a:t>: </a:t>
            </a:r>
            <a:r>
              <a:rPr lang="en-US" u="sng" dirty="0" smtClean="0">
                <a:hlinkClick r:id="rId3"/>
              </a:rPr>
              <a:t>msm.2005@bk.ru</a:t>
            </a:r>
            <a:endParaRPr lang="en-US" u="sng" dirty="0" smtClean="0"/>
          </a:p>
          <a:p>
            <a:pPr marL="36576" indent="0" algn="r">
              <a:buNone/>
            </a:pPr>
            <a:endParaRPr lang="en-US" u="sng" dirty="0"/>
          </a:p>
          <a:p>
            <a:pPr marL="36576" indent="0" algn="r">
              <a:buNone/>
            </a:pPr>
            <a:r>
              <a:rPr lang="ru-RU" u="sng" dirty="0" smtClean="0"/>
              <a:t>Либо свяжитесь с Вашим менеджером.</a:t>
            </a:r>
          </a:p>
          <a:p>
            <a:pPr marL="36576" indent="0" algn="r">
              <a:buNone/>
            </a:pPr>
            <a:endParaRPr lang="ru-RU" u="sng" dirty="0" smtClean="0"/>
          </a:p>
          <a:p>
            <a:pPr marL="36576" indent="0" algn="ctr">
              <a:buNone/>
            </a:pPr>
            <a:r>
              <a:rPr lang="ru-RU" b="1" dirty="0" smtClean="0"/>
              <a:t>С наилучшими пожеланиями, команда ООО «</a:t>
            </a:r>
            <a:r>
              <a:rPr lang="ru-RU" b="1" dirty="0" err="1" smtClean="0"/>
              <a:t>МеталлСтройМаркет</a:t>
            </a:r>
            <a:r>
              <a:rPr lang="ru-RU" b="1" dirty="0" smtClean="0"/>
              <a:t>».</a:t>
            </a:r>
            <a:endParaRPr lang="uk-UA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ООО "МеталлСтройМаркет" 8-495-916-63-86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665</TotalTime>
  <Words>466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Техническое решение по установке Забора из треугольной трубы 60*60*1,5</vt:lpstr>
      <vt:lpstr>Содержание  </vt:lpstr>
      <vt:lpstr>Анализ рыночной ситуации.</vt:lpstr>
      <vt:lpstr>Инновационная разработка</vt:lpstr>
      <vt:lpstr>Привилегии при монтаже</vt:lpstr>
      <vt:lpstr>Привилегии при монтаже</vt:lpstr>
      <vt:lpstr>Привилегии при монтаже</vt:lpstr>
      <vt:lpstr>Контакты для заявок.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решение по установке Забора из треугольной трубы 60*60*1,5</dc:title>
  <dc:creator>MCM_USER_10</dc:creator>
  <cp:lastModifiedBy>MCM_USER_10</cp:lastModifiedBy>
  <cp:revision>30</cp:revision>
  <dcterms:created xsi:type="dcterms:W3CDTF">2015-02-05T07:08:10Z</dcterms:created>
  <dcterms:modified xsi:type="dcterms:W3CDTF">2015-03-16T12:22:00Z</dcterms:modified>
</cp:coreProperties>
</file>